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309" r:id="rId5"/>
    <p:sldId id="314" r:id="rId6"/>
    <p:sldId id="315" r:id="rId7"/>
    <p:sldId id="316" r:id="rId8"/>
    <p:sldId id="317" r:id="rId9"/>
    <p:sldId id="312" r:id="rId10"/>
    <p:sldId id="313" r:id="rId11"/>
    <p:sldId id="318" r:id="rId12"/>
  </p:sldIdLst>
  <p:sldSz cx="12192000" cy="6858000"/>
  <p:notesSz cx="6858000" cy="9144000"/>
  <p:defaultTextStyle>
    <a:defPPr rtl="0"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8AC"/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24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B5F814A-5EDB-4970-876B-ACBDEBC01AF4}" type="datetime1">
              <a:rPr lang="pl-PL" smtClean="0"/>
              <a:t>15.11.2022</a:t>
            </a:fld>
            <a:endParaRPr lang="pl-PL" dirty="0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DD7E118-DCD0-425E-8F60-56D854F8828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F4B34-2EE1-468C-B2C3-C2362CAA0C86}" type="datetime1">
              <a:rPr lang="pl-PL" smtClean="0"/>
              <a:pPr/>
              <a:t>15.11.2022</a:t>
            </a:fld>
            <a:endParaRPr lang="pl-PL" dirty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 noProof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6B913A0-8194-43AB-8CE1-D8825DE3150C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74268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— symbol zastępczy 8" descr="zdjęcie liścia palmy na różowym tle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Prostokąt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 dirty="0">
              <a:latin typeface="Calibri Light" panose="020F030202020403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30584" y="1901952"/>
            <a:ext cx="3937416" cy="2387600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9" name="Podtytuł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 noProof="0"/>
              <a:t>Kliknij, aby edytować styl wzorca podtytułu</a:t>
            </a:r>
          </a:p>
        </p:txBody>
      </p:sp>
      <p:sp>
        <p:nvSpPr>
          <p:cNvPr id="11" name="Obraz — symbol zastępczy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Źródła ryzyka i możliwości sukce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az — symbol zastępczy 44" descr="Zdjęcie liści palmy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Prostokąt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 dirty="0">
              <a:latin typeface="Calibri Light" panose="020F0302020204030204" pitchFamily="34" charset="0"/>
            </a:endParaRPr>
          </a:p>
        </p:txBody>
      </p:sp>
      <p:sp>
        <p:nvSpPr>
          <p:cNvPr id="15" name="Tytuł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0200" y="1371600"/>
            <a:ext cx="5057774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2" name="Obraz — symbol zastępczy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54496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714232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6" name="Zawartość — symbol zastępczy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luc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az — symbol zastępczy 8" descr="zdjęcie klawiatury laptopa otoczonej 2 liśćmi palmy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Prostokąt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 dirty="0">
              <a:latin typeface="Calibri Light" panose="020F0302020204030204" pitchFamily="34" charset="0"/>
            </a:endParaRPr>
          </a:p>
        </p:txBody>
      </p:sp>
      <p:sp>
        <p:nvSpPr>
          <p:cNvPr id="15" name="Tytuł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016" y="1929383"/>
            <a:ext cx="4480560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6" name="Zawartość — symbol zastępczy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12" name="Obraz — symbol zastępczy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4980"/>
            <a:ext cx="10515600" cy="640080"/>
          </a:xfrm>
        </p:spPr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19656"/>
            <a:ext cx="5157787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386584"/>
            <a:ext cx="5157787" cy="3684588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19656"/>
            <a:ext cx="5183188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6" name="Zawartość — symbol zastępczy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386584"/>
            <a:ext cx="5183188" cy="3684588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36192"/>
            <a:ext cx="10515600" cy="4351338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luczowe pojęc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raz — symbol zastępczy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4910" y="1878096"/>
            <a:ext cx="4572000" cy="939209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8" name="Zawartość — symbol zastępczy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9" name="Zawartość — symbol zastępczy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10" name="Zawartość — symbol zastępczy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11" name="Zawartość — symbol zastępczy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ziękujem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— symbol zastępczy 13" descr="zbliżenie liści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Prostokąt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 dirty="0">
              <a:latin typeface="Calibri Light" panose="020F030202020403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4400" y="2450592"/>
            <a:ext cx="2743200" cy="640080"/>
          </a:xfrm>
        </p:spPr>
        <p:txBody>
          <a:bodyPr rtlCol="0">
            <a:noAutofit/>
          </a:bodyPr>
          <a:lstStyle>
            <a:lvl1pPr algn="ctr"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ja firm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— symbol zastępczy 8" descr="Zdjęcie liści palmy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Prostokąt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 dirty="0">
              <a:latin typeface="Calibri Light" panose="020F0302020204030204" pitchFamily="34" charset="0"/>
            </a:endParaRPr>
          </a:p>
        </p:txBody>
      </p:sp>
      <p:sp>
        <p:nvSpPr>
          <p:cNvPr id="8" name="Obraz — symbol zastępczy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3040" y="1828800"/>
            <a:ext cx="4087368" cy="841248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spó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raz — symbol zastępczy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8" name="Obraz — symbol zastępczy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3" name="Tekst — symbol zastępczy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/>
              <a:t>Imię i nazwisko</a:t>
            </a:r>
          </a:p>
        </p:txBody>
      </p:sp>
      <p:sp>
        <p:nvSpPr>
          <p:cNvPr id="14" name="Tekst — symbol zastępczy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Calibri Light" panose="020F0302020204030204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 dirty="0"/>
              <a:t>Tytuł</a:t>
            </a:r>
          </a:p>
        </p:txBody>
      </p:sp>
      <p:sp>
        <p:nvSpPr>
          <p:cNvPr id="9" name="Obraz — symbol zastępczy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5" name="Tekst — symbol zastępczy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/>
              <a:t>Imię i nazwisko</a:t>
            </a:r>
          </a:p>
        </p:txBody>
      </p:sp>
      <p:sp>
        <p:nvSpPr>
          <p:cNvPr id="16" name="Tekst — symbol zastępczy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Calibri Light" panose="020F0302020204030204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 dirty="0"/>
              <a:t>Tytuł</a:t>
            </a:r>
          </a:p>
        </p:txBody>
      </p:sp>
      <p:sp>
        <p:nvSpPr>
          <p:cNvPr id="10" name="Obraz — symbol zastępczy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7" name="Tekst — symbol zastępczy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/>
              <a:t>Imię i nazwisko</a:t>
            </a:r>
          </a:p>
        </p:txBody>
      </p:sp>
      <p:sp>
        <p:nvSpPr>
          <p:cNvPr id="18" name="Tekst — symbol zastępczy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Calibri Light" panose="020F0302020204030204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 dirty="0"/>
              <a:t>Tytuł</a:t>
            </a:r>
          </a:p>
        </p:txBody>
      </p:sp>
      <p:sp>
        <p:nvSpPr>
          <p:cNvPr id="11" name="Obraz — symbol zastępczy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9" name="Tekst — symbol zastępczy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/>
              <a:t>Imię i nazwisko</a:t>
            </a:r>
          </a:p>
        </p:txBody>
      </p:sp>
      <p:sp>
        <p:nvSpPr>
          <p:cNvPr id="20" name="Tekst — symbol zastępczy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Calibri Light" panose="020F0302020204030204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 dirty="0"/>
              <a:t>Tytuł</a:t>
            </a:r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 wyk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— symbol zastępczy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21" name="Grafika SmartArt — symbol zastępczy 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 rtlCol="0"/>
          <a:lstStyle/>
          <a:p>
            <a:pPr rtl="0"/>
            <a:r>
              <a:rPr lang="pl-PL" noProof="0"/>
              <a:t>Kliknij ikonę, aby dodać grafikę SmartArt</a:t>
            </a:r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raz — symbol zastępczy 17" descr="zbliżenie roślin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Prostokąt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 dirty="0">
              <a:latin typeface="Calibri Light" panose="020F0302020204030204" pitchFamily="34" charset="0"/>
            </a:endParaRPr>
          </a:p>
        </p:txBody>
      </p:sp>
      <p:sp>
        <p:nvSpPr>
          <p:cNvPr id="9" name="Tytuł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0" name="Zawartość — symbol zastępczy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13" name="Zawartość — symbol zastępczy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12" name="Zawartość — symbol zastępczy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15" name="Zawartość — symbol zastępczy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14" name="Zawartość — symbol zastępczy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11" name="Zawartość — symbol zastępczy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8" name="Zawartość — symbol zastępczy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17" name="Zawartość — symbol zastępczy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16" name="Zawartość — symbol zastępczy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dsumowanie sytuacji rynkowe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— symbol zastępczy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Prostokąt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 dirty="0">
              <a:latin typeface="Calibri Light" panose="020F030202020403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8" name="Zawartość — symbol zastępczy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9" name="Zawartość — symbol zastępczy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główek sekcji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raz — symbol zastępczy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 dirty="0">
              <a:latin typeface="Calibri Light" panose="020F030202020403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2728" y="4151376"/>
            <a:ext cx="4443664" cy="914400"/>
          </a:xfrm>
        </p:spPr>
        <p:txBody>
          <a:bodyPr rtlCol="0" anchor="ctr" anchorCtr="0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9" name="Obraz — symbol zastępczy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cepcja biznesow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raz — symbol zastępczy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 rtl="0"/>
            <a:endParaRPr lang="pl-PL" sz="3600" noProof="0" dirty="0">
              <a:latin typeface="Calibri Light" panose="020F030202020403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rtlCol="0" anchor="t">
            <a:noAutofit/>
          </a:bodyPr>
          <a:lstStyle>
            <a:lvl1pPr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ś cza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64" name="Tekst — symbol zastępczy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rtlCol="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l-PL" noProof="0"/>
              <a:t>Tytuł elementu</a:t>
            </a:r>
          </a:p>
        </p:txBody>
      </p:sp>
      <p:sp>
        <p:nvSpPr>
          <p:cNvPr id="38" name="Tekst — symbol zastępczy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l-PL" noProof="0"/>
              <a:t>Rok</a:t>
            </a:r>
          </a:p>
        </p:txBody>
      </p:sp>
      <p:sp>
        <p:nvSpPr>
          <p:cNvPr id="39" name="Tekst — symbol zastępczy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0" name="Tekst — symbol zastępczy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1" name="Tekst — symbol zastępczy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2" name="Tekst — symbol zastępczy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4" name="Tekst — symbol zastępczy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5" name="Tekst — symbol zastępczy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6" name="Tekst — symbol zastępczy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8" name="Tekst — symbol zastępczy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9" name="Tekst — symbol zastępczy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7" name="Tekst — symbol zastępczy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50" name="Tekst — symbol zastępczy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51" name="Tekst — symbol zastępczy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3" name="Tekst — symbol zastępczy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l-PL" noProof="0"/>
              <a:t>Rok</a:t>
            </a:r>
          </a:p>
        </p:txBody>
      </p:sp>
      <p:sp>
        <p:nvSpPr>
          <p:cNvPr id="52" name="Tekst — symbol zastępczy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53" name="Tekst — symbol zastępczy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54" name="Tekst — symbol zastępczy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55" name="Tekst — symbol zastępczy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56" name="Tekst — symbol zastępczy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57" name="Tekst — symbol zastępczy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58" name="Tekst — symbol zastępczy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60" name="Tekst — symbol zastępczy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61" name="Tekst — symbol zastępczy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59" name="Tekst — symbol zastępczy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62" name="Tekst — symbol zastępczy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63" name="Tekst — symbol zastępczy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33" name="Data — symbol zastępczy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34" name="Stopka — symbol zastępczy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35" name="Numer slajdu — symbol zastępczy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l-PL" noProof="0" dirty="0"/>
              <a:t>Kliknij, aby edytować style wzorców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l-PL" dirty="0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l-PL" dirty="0"/>
              <a:t>Plan biznesowy firmy </a:t>
            </a:r>
            <a:r>
              <a:rPr lang="pl-PL" dirty="0" err="1"/>
              <a:t>Contoso</a:t>
            </a:r>
            <a:endParaRPr lang="pl-PL" dirty="0"/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B5CEABB6-07DC-46E8-9B57-56EC44A396E5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24674" y="1901953"/>
            <a:ext cx="3968749" cy="1869948"/>
          </a:xfrm>
        </p:spPr>
        <p:txBody>
          <a:bodyPr rtlCol="0">
            <a:normAutofit/>
          </a:bodyPr>
          <a:lstStyle/>
          <a:p>
            <a:pPr rtl="0"/>
            <a:r>
              <a:rPr lang="pl-PL" sz="2800" dirty="0"/>
              <a:t>Oprogramowania do gabinetów medycznych dostępne na rynku</a:t>
            </a:r>
          </a:p>
        </p:txBody>
      </p:sp>
      <p:sp>
        <p:nvSpPr>
          <p:cNvPr id="23" name="Podtytuł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26759" y="4618653"/>
            <a:ext cx="1971415" cy="1166327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pl-PL" dirty="0"/>
              <a:t>Jakub Połczyński</a:t>
            </a:r>
          </a:p>
          <a:p>
            <a:pPr rtl="0"/>
            <a:r>
              <a:rPr lang="pl-PL" dirty="0"/>
              <a:t>Kacper Czechowicz</a:t>
            </a:r>
          </a:p>
          <a:p>
            <a:pPr rtl="0"/>
            <a:r>
              <a:rPr lang="pl-PL" dirty="0"/>
              <a:t>Sebastian Olejniczak</a:t>
            </a:r>
          </a:p>
          <a:p>
            <a:pPr rtl="0"/>
            <a:r>
              <a:rPr lang="pl-PL" dirty="0"/>
              <a:t>Piotr Puchalik</a:t>
            </a:r>
          </a:p>
        </p:txBody>
      </p:sp>
      <p:pic>
        <p:nvPicPr>
          <p:cNvPr id="1030" name="Picture 6" descr="Create meme &quot;grandfather Harold , Dr. , the doctor &quot; - Pictures -  Meme-arsenal.com">
            <a:extLst>
              <a:ext uri="{FF2B5EF4-FFF2-40B4-BE49-F238E27FC236}">
                <a16:creationId xmlns:a16="http://schemas.microsoft.com/office/drawing/2014/main" id="{B62CD86D-14FB-3004-1325-8B3D8E9A9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576" y="1651121"/>
            <a:ext cx="5275603" cy="3555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ytuł 15">
            <a:extLst>
              <a:ext uri="{FF2B5EF4-FFF2-40B4-BE49-F238E27FC236}">
                <a16:creationId xmlns:a16="http://schemas.microsoft.com/office/drawing/2014/main" id="{1897F659-DC87-9605-3701-24778B424B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2100" y="1329154"/>
            <a:ext cx="9067800" cy="907923"/>
          </a:xfrm>
        </p:spPr>
        <p:txBody>
          <a:bodyPr/>
          <a:lstStyle/>
          <a:p>
            <a:pPr algn="ctr"/>
            <a:r>
              <a:rPr lang="pl-PL" dirty="0"/>
              <a:t>MEDSOFT.PL – MEDLINK 24</a:t>
            </a:r>
          </a:p>
        </p:txBody>
      </p:sp>
      <p:sp>
        <p:nvSpPr>
          <p:cNvPr id="17" name="Podtytuł 16">
            <a:extLst>
              <a:ext uri="{FF2B5EF4-FFF2-40B4-BE49-F238E27FC236}">
                <a16:creationId xmlns:a16="http://schemas.microsoft.com/office/drawing/2014/main" id="{C67C677F-5316-0B11-68B1-C77361BF4B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22581" y="2445010"/>
            <a:ext cx="5191125" cy="3083836"/>
          </a:xfrm>
        </p:spPr>
        <p:txBody>
          <a:bodyPr>
            <a:noAutofit/>
          </a:bodyPr>
          <a:lstStyle/>
          <a:p>
            <a:r>
              <a:rPr lang="pl-P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powstał w 2010 r. w najnowocześniejszej technologii. Głównym założeniem przy tworzeniu i rozwijaniu aplikacji jest zwiększanie funkcjonalności przy jednoczesnym upraszczaniu interfejsu. Przystępny i przejrzysty wygląd to klucz do jak najlepszego odbioru programu przez użytkowników.</a:t>
            </a:r>
          </a:p>
        </p:txBody>
      </p:sp>
      <p:pic>
        <p:nvPicPr>
          <p:cNvPr id="4098" name="Picture 2" descr="Specyfikacja - elementy systemu medycznego, opis funkcji - MedSoft">
            <a:extLst>
              <a:ext uri="{FF2B5EF4-FFF2-40B4-BE49-F238E27FC236}">
                <a16:creationId xmlns:a16="http://schemas.microsoft.com/office/drawing/2014/main" id="{506828ED-B963-C506-7E60-943E6DEB7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640953"/>
            <a:ext cx="40100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376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>
            <a:extLst>
              <a:ext uri="{FF2B5EF4-FFF2-40B4-BE49-F238E27FC236}">
                <a16:creationId xmlns:a16="http://schemas.microsoft.com/office/drawing/2014/main" id="{346E3F8D-4FE3-AAFA-E2F6-9E67863E7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3" y="919819"/>
            <a:ext cx="10058400" cy="591740"/>
          </a:xfrm>
        </p:spPr>
        <p:txBody>
          <a:bodyPr/>
          <a:lstStyle/>
          <a:p>
            <a:r>
              <a:rPr lang="pl-PL" dirty="0"/>
              <a:t>Funkcjonalności</a:t>
            </a:r>
          </a:p>
        </p:txBody>
      </p:sp>
      <p:sp>
        <p:nvSpPr>
          <p:cNvPr id="15" name="Symbol zastępczy zawartości 14">
            <a:extLst>
              <a:ext uri="{FF2B5EF4-FFF2-40B4-BE49-F238E27FC236}">
                <a16:creationId xmlns:a16="http://schemas.microsoft.com/office/drawing/2014/main" id="{B7CC7AC0-2ABA-9DD4-FE82-FBEECEC8E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887" y="1630177"/>
            <a:ext cx="2410407" cy="4117480"/>
          </a:xfrm>
        </p:spPr>
        <p:txBody>
          <a:bodyPr>
            <a:noAutofit/>
          </a:bodyPr>
          <a:lstStyle/>
          <a:p>
            <a:pPr algn="ctr"/>
            <a:r>
              <a:rPr lang="pl-P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TERMINARZ WIZYT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Rezerwacja i odwoływanie wizyt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Plan pracy dla gabinetu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Wybór teczki pacjenta </a:t>
            </a:r>
          </a:p>
        </p:txBody>
      </p:sp>
      <p:sp>
        <p:nvSpPr>
          <p:cNvPr id="7" name="Symbol zastępczy zawartości 14">
            <a:extLst>
              <a:ext uri="{FF2B5EF4-FFF2-40B4-BE49-F238E27FC236}">
                <a16:creationId xmlns:a16="http://schemas.microsoft.com/office/drawing/2014/main" id="{D6FE0AE6-9F0B-D84C-ADD6-7F130B84F408}"/>
              </a:ext>
            </a:extLst>
          </p:cNvPr>
          <p:cNvSpPr txBox="1">
            <a:spLocks/>
          </p:cNvSpPr>
          <p:nvPr/>
        </p:nvSpPr>
        <p:spPr>
          <a:xfrm>
            <a:off x="3598506" y="1630176"/>
            <a:ext cx="2410407" cy="3912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9144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3716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8288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GRAFIK PRZYJĘĆ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Obsługa ruchu pacjentów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Dodawanie bieżących wizyt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Odwoływanie rezerwacji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Wybór teczki pacjenta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</p:txBody>
      </p:sp>
      <p:sp>
        <p:nvSpPr>
          <p:cNvPr id="8" name="Symbol zastępczy zawartości 14">
            <a:extLst>
              <a:ext uri="{FF2B5EF4-FFF2-40B4-BE49-F238E27FC236}">
                <a16:creationId xmlns:a16="http://schemas.microsoft.com/office/drawing/2014/main" id="{DF26720D-AB74-EC34-F8E4-67C9A21F0544}"/>
              </a:ext>
            </a:extLst>
          </p:cNvPr>
          <p:cNvSpPr txBox="1">
            <a:spLocks/>
          </p:cNvSpPr>
          <p:nvPr/>
        </p:nvSpPr>
        <p:spPr>
          <a:xfrm>
            <a:off x="8558937" y="1626853"/>
            <a:ext cx="2528250" cy="3719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9144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3716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8288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HISTORIA ZDROWIA I CHOROBY </a:t>
            </a:r>
          </a:p>
          <a:p>
            <a:r>
              <a:rPr lang="pl-P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Gromadzenie, przechowywanie i przetwarzanie danych osobowych, adresowych i medycznych pacjenta w formie elektronicznej (z możliwością wydruku) </a:t>
            </a:r>
          </a:p>
        </p:txBody>
      </p:sp>
      <p:sp>
        <p:nvSpPr>
          <p:cNvPr id="9" name="Symbol zastępczy zawartości 14">
            <a:extLst>
              <a:ext uri="{FF2B5EF4-FFF2-40B4-BE49-F238E27FC236}">
                <a16:creationId xmlns:a16="http://schemas.microsoft.com/office/drawing/2014/main" id="{242B5122-F7D6-352B-1399-7762484C5EBB}"/>
              </a:ext>
            </a:extLst>
          </p:cNvPr>
          <p:cNvSpPr txBox="1">
            <a:spLocks/>
          </p:cNvSpPr>
          <p:nvPr/>
        </p:nvSpPr>
        <p:spPr>
          <a:xfrm>
            <a:off x="6197603" y="1630176"/>
            <a:ext cx="2410407" cy="38189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9144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3716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8288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DOKUMENTACJA MEDYCZNA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Dodawanie i uzupełnianie dokumentacji medycznej do wizyty (format pliku XML)</a:t>
            </a:r>
          </a:p>
        </p:txBody>
      </p:sp>
    </p:spTree>
    <p:extLst>
      <p:ext uri="{BB962C8B-B14F-4D97-AF65-F5344CB8AC3E}">
        <p14:creationId xmlns:p14="http://schemas.microsoft.com/office/powerpoint/2010/main" val="3432729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ytuł 15">
            <a:extLst>
              <a:ext uri="{FF2B5EF4-FFF2-40B4-BE49-F238E27FC236}">
                <a16:creationId xmlns:a16="http://schemas.microsoft.com/office/drawing/2014/main" id="{56F591B5-87A6-E0AB-DBD4-D336F7D0A0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6375" y="1162050"/>
            <a:ext cx="4619625" cy="933450"/>
          </a:xfrm>
        </p:spPr>
        <p:txBody>
          <a:bodyPr/>
          <a:lstStyle/>
          <a:p>
            <a:pPr algn="ctr"/>
            <a:r>
              <a:rPr lang="pl-PL" dirty="0"/>
              <a:t>MEDNOTE</a:t>
            </a:r>
          </a:p>
        </p:txBody>
      </p:sp>
      <p:sp>
        <p:nvSpPr>
          <p:cNvPr id="17" name="Podtytuł 16">
            <a:extLst>
              <a:ext uri="{FF2B5EF4-FFF2-40B4-BE49-F238E27FC236}">
                <a16:creationId xmlns:a16="http://schemas.microsoft.com/office/drawing/2014/main" id="{554A66DD-9E8E-83CA-7634-0389199BCA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6375" y="2237791"/>
            <a:ext cx="9191625" cy="3836437"/>
          </a:xfrm>
        </p:spPr>
        <p:txBody>
          <a:bodyPr>
            <a:noAutofit/>
          </a:bodyPr>
          <a:lstStyle/>
          <a:p>
            <a:r>
              <a:rPr lang="pl-PL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Comarch</a:t>
            </a:r>
            <a:r>
              <a:rPr lang="pl-PL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medNote</a:t>
            </a:r>
            <a:r>
              <a:rPr lang="pl-PL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intuicyjny program przeglądarkowy do prowadzenia gabinetu lekarskiego lub stomatologicznego. </a:t>
            </a:r>
          </a:p>
          <a:p>
            <a:r>
              <a:rPr lang="pl-PL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Umożliwia prowadzenie elektronicznej dokumentacji medycznej, wystawianie e-Dokumentów (e-Recept, e-Skierowań, e-Zwolnień) i płynną wymianę dokumentów między lekarzem i pacjentem.</a:t>
            </a:r>
          </a:p>
          <a:p>
            <a:r>
              <a:rPr lang="pl-PL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medNote</a:t>
            </a:r>
            <a:r>
              <a:rPr lang="pl-PL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pozwala rejestrować pacjentów na wizyty stacjonarne i zdalne (online lub telefoniczne), usprawnia proces przyjęcia w placówce i rozliczanie udzielonych świadczeń.</a:t>
            </a:r>
          </a:p>
          <a:p>
            <a:r>
              <a:rPr lang="pl-PL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Wybrane jego funkcje dostępne są też w wersji mobilnej na </a:t>
            </a:r>
            <a:r>
              <a:rPr lang="pl-PL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smartfona</a:t>
            </a:r>
            <a:r>
              <a:rPr lang="pl-PL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w aplikacji Mobilny Gabinet, która dodatkowo pozwala skanować i zapisywać dokumenty w programie. </a:t>
            </a:r>
          </a:p>
        </p:txBody>
      </p:sp>
      <p:pic>
        <p:nvPicPr>
          <p:cNvPr id="21" name="Obraz 20">
            <a:extLst>
              <a:ext uri="{FF2B5EF4-FFF2-40B4-BE49-F238E27FC236}">
                <a16:creationId xmlns:a16="http://schemas.microsoft.com/office/drawing/2014/main" id="{4B70CA02-A5D9-F743-83FB-1E77B04BA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669" y="1371537"/>
            <a:ext cx="1745131" cy="7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755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>
            <a:extLst>
              <a:ext uri="{FF2B5EF4-FFF2-40B4-BE49-F238E27FC236}">
                <a16:creationId xmlns:a16="http://schemas.microsoft.com/office/drawing/2014/main" id="{346E3F8D-4FE3-AAFA-E2F6-9E67863E7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3" y="854505"/>
            <a:ext cx="10053389" cy="536903"/>
          </a:xfrm>
        </p:spPr>
        <p:txBody>
          <a:bodyPr>
            <a:normAutofit fontScale="90000"/>
          </a:bodyPr>
          <a:lstStyle/>
          <a:p>
            <a:r>
              <a:rPr lang="pl-PL" dirty="0"/>
              <a:t>Funkcjonalności</a:t>
            </a:r>
          </a:p>
        </p:txBody>
      </p:sp>
      <p:sp>
        <p:nvSpPr>
          <p:cNvPr id="15" name="Symbol zastępczy zawartości 14">
            <a:extLst>
              <a:ext uri="{FF2B5EF4-FFF2-40B4-BE49-F238E27FC236}">
                <a16:creationId xmlns:a16="http://schemas.microsoft.com/office/drawing/2014/main" id="{B7CC7AC0-2ABA-9DD4-FE82-FBEECEC8E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898" y="1456722"/>
            <a:ext cx="2410407" cy="797014"/>
          </a:xfrm>
        </p:spPr>
        <p:txBody>
          <a:bodyPr>
            <a:noAutofit/>
          </a:bodyPr>
          <a:lstStyle/>
          <a:p>
            <a:pPr algn="ctr"/>
            <a:r>
              <a:rPr lang="pl-P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PROWADZENIE DOKUMENTACJI</a:t>
            </a:r>
          </a:p>
        </p:txBody>
      </p:sp>
      <p:sp>
        <p:nvSpPr>
          <p:cNvPr id="7" name="Symbol zastępczy zawartości 14">
            <a:extLst>
              <a:ext uri="{FF2B5EF4-FFF2-40B4-BE49-F238E27FC236}">
                <a16:creationId xmlns:a16="http://schemas.microsoft.com/office/drawing/2014/main" id="{D6FE0AE6-9F0B-D84C-ADD6-7F130B84F408}"/>
              </a:ext>
            </a:extLst>
          </p:cNvPr>
          <p:cNvSpPr txBox="1">
            <a:spLocks/>
          </p:cNvSpPr>
          <p:nvPr/>
        </p:nvSpPr>
        <p:spPr>
          <a:xfrm>
            <a:off x="3597297" y="1456722"/>
            <a:ext cx="2410407" cy="8704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9144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3716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8288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14-DNIOWA KOPIA BEZPIECZEŃSTWA</a:t>
            </a:r>
          </a:p>
        </p:txBody>
      </p:sp>
      <p:sp>
        <p:nvSpPr>
          <p:cNvPr id="8" name="Symbol zastępczy zawartości 14">
            <a:extLst>
              <a:ext uri="{FF2B5EF4-FFF2-40B4-BE49-F238E27FC236}">
                <a16:creationId xmlns:a16="http://schemas.microsoft.com/office/drawing/2014/main" id="{DF26720D-AB74-EC34-F8E4-67C9A21F0544}"/>
              </a:ext>
            </a:extLst>
          </p:cNvPr>
          <p:cNvSpPr txBox="1">
            <a:spLocks/>
          </p:cNvSpPr>
          <p:nvPr/>
        </p:nvSpPr>
        <p:spPr>
          <a:xfrm>
            <a:off x="8550815" y="1456723"/>
            <a:ext cx="2653350" cy="8704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9144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3716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8288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MEDNOTE SCANNER</a:t>
            </a:r>
          </a:p>
        </p:txBody>
      </p:sp>
      <p:sp>
        <p:nvSpPr>
          <p:cNvPr id="9" name="Symbol zastępczy zawartości 14">
            <a:extLst>
              <a:ext uri="{FF2B5EF4-FFF2-40B4-BE49-F238E27FC236}">
                <a16:creationId xmlns:a16="http://schemas.microsoft.com/office/drawing/2014/main" id="{242B5122-F7D6-352B-1399-7762484C5EBB}"/>
              </a:ext>
            </a:extLst>
          </p:cNvPr>
          <p:cNvSpPr txBox="1">
            <a:spLocks/>
          </p:cNvSpPr>
          <p:nvPr/>
        </p:nvSpPr>
        <p:spPr>
          <a:xfrm>
            <a:off x="6189313" y="1456722"/>
            <a:ext cx="2410407" cy="8704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9144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3716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8288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AUTOMATYCZNY ZAPIS W CHMURZE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3EA2E794-3925-7CC9-5A04-15721A248FFA}"/>
              </a:ext>
            </a:extLst>
          </p:cNvPr>
          <p:cNvSpPr txBox="1"/>
          <p:nvPr/>
        </p:nvSpPr>
        <p:spPr>
          <a:xfrm>
            <a:off x="1297547" y="2140503"/>
            <a:ext cx="24104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Bezpieczne archiwum elektronicznej dokumentacji medycznej dostępne w chmurze, zapewnia dostęp do najważniejszych dokumentów z każdego miejsca. Umożliwia wystawianie e-Recept, e-Skierowań i e-Zwolnień</a:t>
            </a:r>
            <a:endParaRPr lang="pl-PL" sz="1600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58D1B8C6-F9D5-150B-6145-8997EEFAA548}"/>
              </a:ext>
            </a:extLst>
          </p:cNvPr>
          <p:cNvSpPr txBox="1"/>
          <p:nvPr/>
        </p:nvSpPr>
        <p:spPr>
          <a:xfrm>
            <a:off x="3749781" y="2140503"/>
            <a:ext cx="22434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Dane pacjentów są odpowiednio zabezpieczone. Dodatkowo tworzone są kopie bezpieczeństwa danych, w celu dodatkowego zabezpieczenia przed ich utratą. Kopia bezpieczeństwa zachowywana jest z ostatnich 14 dni.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1586D851-C545-3591-6C5A-20FF3BC8D6EF}"/>
              </a:ext>
            </a:extLst>
          </p:cNvPr>
          <p:cNvSpPr txBox="1"/>
          <p:nvPr/>
        </p:nvSpPr>
        <p:spPr>
          <a:xfrm>
            <a:off x="6115698" y="2140503"/>
            <a:ext cx="24484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Zawartość uzupełnianych dokumentów jest automatycznie zapisywana w chmurze </a:t>
            </a:r>
            <a:r>
              <a:rPr lang="pl-PL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medNote</a:t>
            </a:r>
            <a:r>
              <a:rPr lang="pl-P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dzięki czemu nie stracisz ważnych danych przez przypadkowe zamknięcie przeglądarki. Masz także możliwość przerwania pracy w każdej chwili i kontynuowania jej na innym komputerze.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AB2D5860-78B5-46C0-5077-36B4643017F6}"/>
              </a:ext>
            </a:extLst>
          </p:cNvPr>
          <p:cNvSpPr txBox="1"/>
          <p:nvPr/>
        </p:nvSpPr>
        <p:spPr>
          <a:xfrm>
            <a:off x="8599720" y="2140503"/>
            <a:ext cx="26533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Zdjęcia ważnych dokumentów medycznych pacjenta można wgrywać bezpośrednio ze swojego </a:t>
            </a:r>
            <a:r>
              <a:rPr lang="pl-PL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smartfona</a:t>
            </a:r>
            <a:r>
              <a:rPr lang="pl-P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lub z zewnętrznego dysku. </a:t>
            </a:r>
            <a:r>
              <a:rPr lang="pl-PL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MedNote</a:t>
            </a:r>
            <a:r>
              <a:rPr lang="pl-P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Scanner</a:t>
            </a:r>
            <a:r>
              <a:rPr lang="pl-P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przenosi je do aplikacji medycznej </a:t>
            </a:r>
            <a:r>
              <a:rPr lang="pl-PL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medNote</a:t>
            </a:r>
            <a:r>
              <a:rPr lang="pl-P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dzięki czemu wszystkie ważne informacje na temat pacjentów można gromadzić w jednym miejscu. Dodatkowo będą one zawsze uporządkowane i w razie potrzeby łatwo je odnaleźć</a:t>
            </a:r>
          </a:p>
        </p:txBody>
      </p:sp>
    </p:spTree>
    <p:extLst>
      <p:ext uri="{BB962C8B-B14F-4D97-AF65-F5344CB8AC3E}">
        <p14:creationId xmlns:p14="http://schemas.microsoft.com/office/powerpoint/2010/main" val="3318215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F03010-890A-95DE-7F48-606C6ACA3C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5739" y="746450"/>
            <a:ext cx="10375641" cy="867746"/>
          </a:xfrm>
        </p:spPr>
        <p:txBody>
          <a:bodyPr>
            <a:normAutofit/>
          </a:bodyPr>
          <a:lstStyle/>
          <a:p>
            <a:pPr algn="ctr"/>
            <a:r>
              <a:rPr lang="pl-PL" sz="2600" dirty="0">
                <a:solidFill>
                  <a:srgbClr val="002060"/>
                </a:solidFill>
              </a:rPr>
              <a:t>Zdalna Pielęgniarka Szkolna – nowy wymiar opieki medycznej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70643F16-F2EE-4AF0-4437-59411D6B3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86806" y="1982450"/>
            <a:ext cx="6746033" cy="1446550"/>
          </a:xfrm>
        </p:spPr>
        <p:txBody>
          <a:bodyPr>
            <a:noAutofit/>
          </a:bodyPr>
          <a:lstStyle/>
          <a:p>
            <a:r>
              <a:rPr lang="pl-PL" sz="2200" b="0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</a:rPr>
              <a:t>Zdalna Pielęgniarka </a:t>
            </a:r>
            <a:r>
              <a:rPr lang="pl-PL" sz="2200" b="0" i="0" dirty="0">
                <a:effectLst/>
                <a:latin typeface="Times New Roman" panose="02020603050405020304" pitchFamily="18" charset="0"/>
              </a:rPr>
              <a:t>to system rozwiązań informatycznych w postaci Przenośnego Stanowiska Telemedycznego, pozwalającego optymalnie kosztowo przeprowadzić badania przesiewowe dzieci w szkołach podstawowych.</a:t>
            </a:r>
            <a:endParaRPr lang="pl-PL" sz="2200" dirty="0"/>
          </a:p>
        </p:txBody>
      </p:sp>
      <p:pic>
        <p:nvPicPr>
          <p:cNvPr id="3074" name="Picture 2" descr="Comarch Healthcare">
            <a:extLst>
              <a:ext uri="{FF2B5EF4-FFF2-40B4-BE49-F238E27FC236}">
                <a16:creationId xmlns:a16="http://schemas.microsoft.com/office/drawing/2014/main" id="{9AA1CFDD-1F7D-C0EC-8FB0-983E163A3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773" y="161419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2DA7F790-428E-1815-587F-795DB77329D5}"/>
              </a:ext>
            </a:extLst>
          </p:cNvPr>
          <p:cNvSpPr txBox="1"/>
          <p:nvPr/>
        </p:nvSpPr>
        <p:spPr>
          <a:xfrm>
            <a:off x="1819469" y="3764597"/>
            <a:ext cx="85281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200" b="0" i="0" dirty="0">
                <a:effectLst/>
                <a:latin typeface="Times New Roman" panose="02020603050405020304" pitchFamily="18" charset="0"/>
              </a:rPr>
              <a:t>Zestaw aplikacji wchodzących w skład </a:t>
            </a:r>
            <a:r>
              <a:rPr lang="pl-PL" sz="2200" b="0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</a:rPr>
              <a:t>Zdalnej Pielęgniarki </a:t>
            </a:r>
            <a:r>
              <a:rPr lang="pl-PL" sz="2200" b="0" i="0" dirty="0">
                <a:effectLst/>
                <a:latin typeface="Times New Roman" panose="02020603050405020304" pitchFamily="18" charset="0"/>
              </a:rPr>
              <a:t>usprawnia zbieranie danych o stanie zdrowia i tendencjach zdrowotnych u dzieci, w efekcie czego możliwe jest dostosowanie działań personelu medycznego do rzeczywistego stanu epidemiologicznego.</a:t>
            </a:r>
            <a:endParaRPr lang="pl-PL" sz="2200" dirty="0"/>
          </a:p>
        </p:txBody>
      </p:sp>
    </p:spTree>
    <p:extLst>
      <p:ext uri="{BB962C8B-B14F-4D97-AF65-F5344CB8AC3E}">
        <p14:creationId xmlns:p14="http://schemas.microsoft.com/office/powerpoint/2010/main" val="2883430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>
            <a:extLst>
              <a:ext uri="{FF2B5EF4-FFF2-40B4-BE49-F238E27FC236}">
                <a16:creationId xmlns:a16="http://schemas.microsoft.com/office/drawing/2014/main" id="{346E3F8D-4FE3-AAFA-E2F6-9E67863E7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3" y="919819"/>
            <a:ext cx="10058400" cy="797014"/>
          </a:xfrm>
        </p:spPr>
        <p:txBody>
          <a:bodyPr/>
          <a:lstStyle/>
          <a:p>
            <a:r>
              <a:rPr lang="pl-PL" dirty="0"/>
              <a:t>Funkcjonalności</a:t>
            </a:r>
          </a:p>
        </p:txBody>
      </p:sp>
      <p:sp>
        <p:nvSpPr>
          <p:cNvPr id="15" name="Symbol zastępczy zawartości 14">
            <a:extLst>
              <a:ext uri="{FF2B5EF4-FFF2-40B4-BE49-F238E27FC236}">
                <a16:creationId xmlns:a16="http://schemas.microsoft.com/office/drawing/2014/main" id="{B7CC7AC0-2ABA-9DD4-FE82-FBEECEC8E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1850" y="1713782"/>
            <a:ext cx="2266993" cy="413651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5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Rozwiązanie jest przydatne zarówno dla pielęgniarek jak i wychowawców. Wychowawcy zyskują narzędzie usprawniające wprowadzanie wymaganych informacji, w uporządkowany sposób mogą obsługiwać karty bilansowe uczniów.</a:t>
            </a:r>
            <a:endParaRPr lang="pl-PL" sz="1500" dirty="0"/>
          </a:p>
        </p:txBody>
      </p:sp>
      <p:sp>
        <p:nvSpPr>
          <p:cNvPr id="21" name="Symbol zastępczy zawartości 20">
            <a:extLst>
              <a:ext uri="{FF2B5EF4-FFF2-40B4-BE49-F238E27FC236}">
                <a16:creationId xmlns:a16="http://schemas.microsoft.com/office/drawing/2014/main" id="{5B92FED8-E005-EF9C-5090-18D12FEC474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604308" y="1713782"/>
            <a:ext cx="2491691" cy="413651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5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Pielęgniarki mają do dyspozycji zautomatyzowany proces wykonywania pomiarów wraz z wprowadzaniem ich do systemu. Aplikacja Zdalnej Pielęgniarki to także mechanizmy wspomagające obliczanie parametrów i wskaźników na podstawie przeprowadzonych badań (siatki centylowe, BMI).</a:t>
            </a:r>
            <a:endParaRPr lang="pl-PL" sz="1500" dirty="0"/>
          </a:p>
        </p:txBody>
      </p:sp>
      <p:sp>
        <p:nvSpPr>
          <p:cNvPr id="33" name="Symbol zastępczy zawartości 14">
            <a:extLst>
              <a:ext uri="{FF2B5EF4-FFF2-40B4-BE49-F238E27FC236}">
                <a16:creationId xmlns:a16="http://schemas.microsoft.com/office/drawing/2014/main" id="{87C54C55-8D13-EC0E-C80C-CD2F6221C50F}"/>
              </a:ext>
            </a:extLst>
          </p:cNvPr>
          <p:cNvSpPr txBox="1">
            <a:spLocks/>
          </p:cNvSpPr>
          <p:nvPr/>
        </p:nvSpPr>
        <p:spPr>
          <a:xfrm>
            <a:off x="6233193" y="1713782"/>
            <a:ext cx="2369630" cy="44350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9144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3716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8288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5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Rodzice zyskują możliwość łatwego i prostego wprowadzania informacji zgodnie z kartą bilansową, kompleksowy dostęp do wyników badań dziecka oraz rekomendacje po przeprowadzonych badaniach przesiewowych ułatwiających podjęcie decyzji dotyczących zdrowia dziecka.</a:t>
            </a:r>
            <a:endParaRPr lang="pl-PL" sz="1500" dirty="0"/>
          </a:p>
        </p:txBody>
      </p:sp>
      <p:sp>
        <p:nvSpPr>
          <p:cNvPr id="35" name="Symbol zastępczy zawartości 20">
            <a:extLst>
              <a:ext uri="{FF2B5EF4-FFF2-40B4-BE49-F238E27FC236}">
                <a16:creationId xmlns:a16="http://schemas.microsoft.com/office/drawing/2014/main" id="{FBCE910A-42D0-786D-D996-E3E6A0EB1CF0}"/>
              </a:ext>
            </a:extLst>
          </p:cNvPr>
          <p:cNvSpPr txBox="1">
            <a:spLocks/>
          </p:cNvSpPr>
          <p:nvPr/>
        </p:nvSpPr>
        <p:spPr>
          <a:xfrm>
            <a:off x="8602823" y="1713782"/>
            <a:ext cx="2537927" cy="40152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9144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3716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8288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5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Zestaw aplikacji wchodzących w skład Zdalnej Pielęgniarki usprawnia zbieranie danych o stanie zdrowia i tendencjach zdrowotnych u dzieci, w efekcie czego możliwe jest dostosowanie działań personelu medycznego do rzeczywistego stanu epidemiologicznego.</a:t>
            </a:r>
            <a:endParaRPr lang="pl-PL" sz="1500" dirty="0"/>
          </a:p>
        </p:txBody>
      </p:sp>
    </p:spTree>
    <p:extLst>
      <p:ext uri="{BB962C8B-B14F-4D97-AF65-F5344CB8AC3E}">
        <p14:creationId xmlns:p14="http://schemas.microsoft.com/office/powerpoint/2010/main" val="298132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ytuł 15">
            <a:extLst>
              <a:ext uri="{FF2B5EF4-FFF2-40B4-BE49-F238E27FC236}">
                <a16:creationId xmlns:a16="http://schemas.microsoft.com/office/drawing/2014/main" id="{3F78DD0E-2BA4-CAB9-D259-E1D914064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438912"/>
            <a:ext cx="2743200" cy="2651760"/>
          </a:xfrm>
        </p:spPr>
        <p:txBody>
          <a:bodyPr/>
          <a:lstStyle/>
          <a:p>
            <a:r>
              <a:rPr lang="pl-PL" dirty="0"/>
              <a:t>Dziękujemy za uwagę</a:t>
            </a:r>
          </a:p>
        </p:txBody>
      </p:sp>
      <p:pic>
        <p:nvPicPr>
          <p:cNvPr id="5122" name="Picture 2" descr="Free doctor Photos &amp; Pictures | FreeImages">
            <a:extLst>
              <a:ext uri="{FF2B5EF4-FFF2-40B4-BE49-F238E27FC236}">
                <a16:creationId xmlns:a16="http://schemas.microsoft.com/office/drawing/2014/main" id="{014F7264-3704-EE32-8CD4-F4015ED68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224" y="3229356"/>
            <a:ext cx="4045602" cy="268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042903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579_TF10081922_Win32" id="{FE7BEC4E-B7E3-4B5C-A60E-D5700A24936B}" vid="{8201904E-3616-4574-956B-E028C1C3392B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{5BD330FC-86E1-48EA-8C4D-2BD10E0900FC}tf10081922_win32</Template>
  <TotalTime>357</TotalTime>
  <Words>573</Words>
  <Application>Microsoft Office PowerPoint</Application>
  <PresentationFormat>Panoramiczny</PresentationFormat>
  <Paragraphs>45</Paragraphs>
  <Slides>8</Slides>
  <Notes>1</Notes>
  <HiddenSlides>0</HiddenSlides>
  <MMClips>0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Quire Sans Pro Light</vt:lpstr>
      <vt:lpstr>Times New Roman</vt:lpstr>
      <vt:lpstr>Tisa Offc Serif Pro</vt:lpstr>
      <vt:lpstr>Motyw pakietu Office</vt:lpstr>
      <vt:lpstr>Oprogramowania do gabinetów medycznych dostępne na rynku</vt:lpstr>
      <vt:lpstr>MEDSOFT.PL – MEDLINK 24</vt:lpstr>
      <vt:lpstr>Funkcjonalności</vt:lpstr>
      <vt:lpstr>MEDNOTE</vt:lpstr>
      <vt:lpstr>Funkcjonalności</vt:lpstr>
      <vt:lpstr>Zdalna Pielęgniarka Szkolna – nowy wymiar opieki medycznej</vt:lpstr>
      <vt:lpstr>Funkcjonalności</vt:lpstr>
      <vt:lpstr>Dziękujemy za uwagę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Oprogramowania do gabinetów medycznych dostępne na rynku</dc:title>
  <dc:creator>Piotr Puchalik</dc:creator>
  <cp:lastModifiedBy>Piotr Puchalik</cp:lastModifiedBy>
  <cp:revision>1</cp:revision>
  <dcterms:created xsi:type="dcterms:W3CDTF">2022-11-15T16:35:52Z</dcterms:created>
  <dcterms:modified xsi:type="dcterms:W3CDTF">2022-11-15T22:33:07Z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